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6"/>
  </p:notesMasterIdLst>
  <p:sldIdLst>
    <p:sldId id="267" r:id="rId2"/>
    <p:sldId id="265" r:id="rId3"/>
    <p:sldId id="259" r:id="rId4"/>
    <p:sldId id="261" r:id="rId5"/>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emplates" id="{85C95334-FA72-194F-A56D-CB5835DA0AEA}">
          <p14:sldIdLst>
            <p14:sldId id="267"/>
          </p14:sldIdLst>
        </p14:section>
        <p14:section name="Examples" id="{E84B63F9-F1EA-4A45-BE46-93422006F492}">
          <p14:sldIdLst>
            <p14:sldId id="265"/>
          </p14:sldIdLst>
        </p14:section>
        <p14:section name="Guidelines" id="{C2602A02-54FC-0E42-B42C-380D2AB0B3E0}">
          <p14:sldIdLst>
            <p14:sldId id="259"/>
            <p14:sldId id="26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7777"/>
    <a:srgbClr val="267196"/>
    <a:srgbClr val="FFCC00"/>
    <a:srgbClr val="990000"/>
    <a:srgbClr val="953651"/>
    <a:srgbClr val="FFCC0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42" autoAdjust="0"/>
    <p:restoredTop sz="94505"/>
  </p:normalViewPr>
  <p:slideViewPr>
    <p:cSldViewPr snapToGrid="0" snapToObjects="1">
      <p:cViewPr varScale="1">
        <p:scale>
          <a:sx n="90" d="100"/>
          <a:sy n="90" d="100"/>
        </p:scale>
        <p:origin x="87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2EAC28-4B96-3344-92D8-904C1647A444}" type="datetimeFigureOut">
              <a:rPr lang="en-US" smtClean="0"/>
              <a:t>10/19/18</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D67B24-A925-1849-9DCF-3F3677626C0B}" type="slidenum">
              <a:rPr lang="en-US" smtClean="0"/>
              <a:t>‹#›</a:t>
            </a:fld>
            <a:endParaRPr lang="en-US"/>
          </a:p>
        </p:txBody>
      </p:sp>
    </p:spTree>
    <p:extLst>
      <p:ext uri="{BB962C8B-B14F-4D97-AF65-F5344CB8AC3E}">
        <p14:creationId xmlns:p14="http://schemas.microsoft.com/office/powerpoint/2010/main" val="504442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Template 2</a:t>
            </a:r>
          </a:p>
        </p:txBody>
      </p:sp>
      <p:sp>
        <p:nvSpPr>
          <p:cNvPr id="4" name="Slide Number Placeholder 3"/>
          <p:cNvSpPr>
            <a:spLocks noGrp="1"/>
          </p:cNvSpPr>
          <p:nvPr>
            <p:ph type="sldNum" sz="quarter" idx="5"/>
          </p:nvPr>
        </p:nvSpPr>
        <p:spPr/>
        <p:txBody>
          <a:bodyPr/>
          <a:lstStyle/>
          <a:p>
            <a:fld id="{17D67B24-A925-1849-9DCF-3F3677626C0B}" type="slidenum">
              <a:rPr lang="en-US" smtClean="0"/>
              <a:t>1</a:t>
            </a:fld>
            <a:endParaRPr lang="en-US"/>
          </a:p>
        </p:txBody>
      </p:sp>
    </p:spTree>
    <p:extLst>
      <p:ext uri="{BB962C8B-B14F-4D97-AF65-F5344CB8AC3E}">
        <p14:creationId xmlns:p14="http://schemas.microsoft.com/office/powerpoint/2010/main" val="3797446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5</a:t>
            </a:r>
          </a:p>
        </p:txBody>
      </p:sp>
      <p:sp>
        <p:nvSpPr>
          <p:cNvPr id="4" name="Slide Number Placeholder 3"/>
          <p:cNvSpPr>
            <a:spLocks noGrp="1"/>
          </p:cNvSpPr>
          <p:nvPr>
            <p:ph type="sldNum" sz="quarter" idx="5"/>
          </p:nvPr>
        </p:nvSpPr>
        <p:spPr/>
        <p:txBody>
          <a:bodyPr/>
          <a:lstStyle/>
          <a:p>
            <a:fld id="{17D67B24-A925-1849-9DCF-3F3677626C0B}" type="slidenum">
              <a:rPr lang="en-US" smtClean="0"/>
              <a:t>2</a:t>
            </a:fld>
            <a:endParaRPr lang="en-US"/>
          </a:p>
        </p:txBody>
      </p:sp>
    </p:spTree>
    <p:extLst>
      <p:ext uri="{BB962C8B-B14F-4D97-AF65-F5344CB8AC3E}">
        <p14:creationId xmlns:p14="http://schemas.microsoft.com/office/powerpoint/2010/main" val="8078153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Minimum Requirements</a:t>
            </a:r>
          </a:p>
        </p:txBody>
      </p:sp>
      <p:sp>
        <p:nvSpPr>
          <p:cNvPr id="4" name="Slide Number Placeholder 3"/>
          <p:cNvSpPr>
            <a:spLocks noGrp="1"/>
          </p:cNvSpPr>
          <p:nvPr>
            <p:ph type="sldNum" sz="quarter" idx="5"/>
          </p:nvPr>
        </p:nvSpPr>
        <p:spPr/>
        <p:txBody>
          <a:bodyPr/>
          <a:lstStyle/>
          <a:p>
            <a:fld id="{17D67B24-A925-1849-9DCF-3F3677626C0B}" type="slidenum">
              <a:rPr lang="en-US" smtClean="0"/>
              <a:t>3</a:t>
            </a:fld>
            <a:endParaRPr lang="en-US"/>
          </a:p>
        </p:txBody>
      </p:sp>
    </p:spTree>
    <p:extLst>
      <p:ext uri="{BB962C8B-B14F-4D97-AF65-F5344CB8AC3E}">
        <p14:creationId xmlns:p14="http://schemas.microsoft.com/office/powerpoint/2010/main" val="1801197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Recommendations</a:t>
            </a:r>
          </a:p>
        </p:txBody>
      </p:sp>
      <p:sp>
        <p:nvSpPr>
          <p:cNvPr id="4" name="Slide Number Placeholder 3"/>
          <p:cNvSpPr>
            <a:spLocks noGrp="1"/>
          </p:cNvSpPr>
          <p:nvPr>
            <p:ph type="sldNum" sz="quarter" idx="5"/>
          </p:nvPr>
        </p:nvSpPr>
        <p:spPr/>
        <p:txBody>
          <a:bodyPr/>
          <a:lstStyle/>
          <a:p>
            <a:fld id="{17D67B24-A925-1849-9DCF-3F3677626C0B}" type="slidenum">
              <a:rPr lang="en-US" smtClean="0"/>
              <a:t>4</a:t>
            </a:fld>
            <a:endParaRPr lang="en-US"/>
          </a:p>
        </p:txBody>
      </p:sp>
    </p:spTree>
    <p:extLst>
      <p:ext uri="{BB962C8B-B14F-4D97-AF65-F5344CB8AC3E}">
        <p14:creationId xmlns:p14="http://schemas.microsoft.com/office/powerpoint/2010/main" val="4215042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C312217-67E8-2648-B8A9-A73C56B5871A}" type="datetimeFigureOut">
              <a:rPr lang="en-US" smtClean="0"/>
              <a:t>10/19/18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54650F-C019-8B4D-A7CB-109CAD82F96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312217-67E8-2648-B8A9-A73C56B5871A}" type="datetimeFigureOut">
              <a:rPr lang="en-US" smtClean="0"/>
              <a:t>10/19/18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54650F-C019-8B4D-A7CB-109CAD82F96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312217-67E8-2648-B8A9-A73C56B5871A}" type="datetimeFigureOut">
              <a:rPr lang="en-US" smtClean="0"/>
              <a:t>10/19/18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54650F-C019-8B4D-A7CB-109CAD82F96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312217-67E8-2648-B8A9-A73C56B5871A}" type="datetimeFigureOut">
              <a:rPr lang="en-US" smtClean="0"/>
              <a:t>10/19/18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54650F-C019-8B4D-A7CB-109CAD82F96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312217-67E8-2648-B8A9-A73C56B5871A}" type="datetimeFigureOut">
              <a:rPr lang="en-US" smtClean="0"/>
              <a:t>10/19/18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54650F-C019-8B4D-A7CB-109CAD82F96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C312217-67E8-2648-B8A9-A73C56B5871A}" type="datetimeFigureOut">
              <a:rPr lang="en-US" smtClean="0"/>
              <a:t>10/19/18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54650F-C019-8B4D-A7CB-109CAD82F96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C312217-67E8-2648-B8A9-A73C56B5871A}" type="datetimeFigureOut">
              <a:rPr lang="en-US" smtClean="0"/>
              <a:t>10/19/18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54650F-C019-8B4D-A7CB-109CAD82F96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C312217-67E8-2648-B8A9-A73C56B5871A}" type="datetimeFigureOut">
              <a:rPr lang="en-US" smtClean="0"/>
              <a:t>10/19/18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54650F-C019-8B4D-A7CB-109CAD82F96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312217-67E8-2648-B8A9-A73C56B5871A}" type="datetimeFigureOut">
              <a:rPr lang="en-US" smtClean="0"/>
              <a:t>10/19/18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54650F-C019-8B4D-A7CB-109CAD82F96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C312217-67E8-2648-B8A9-A73C56B5871A}" type="datetimeFigureOut">
              <a:rPr lang="en-US" smtClean="0"/>
              <a:t>10/19/18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54650F-C019-8B4D-A7CB-109CAD82F96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C312217-67E8-2648-B8A9-A73C56B5871A}" type="datetimeFigureOut">
              <a:rPr lang="en-US" smtClean="0"/>
              <a:t>10/19/18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54650F-C019-8B4D-A7CB-109CAD82F96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C312217-67E8-2648-B8A9-A73C56B5871A}" type="datetimeFigureOut">
              <a:rPr lang="en-US" smtClean="0"/>
              <a:t>10/19/18</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2354650F-C019-8B4D-A7CB-109CAD82F96A}" type="slidenum">
              <a:rPr lang="en-US" smtClean="0"/>
              <a:t>‹#›</a:t>
            </a:fld>
            <a:endParaRPr lang="en-US"/>
          </a:p>
        </p:txBody>
      </p:sp>
    </p:spTree>
    <p:extLst>
      <p:ext uri="{BB962C8B-B14F-4D97-AF65-F5344CB8AC3E}">
        <p14:creationId xmlns:p14="http://schemas.microsoft.com/office/powerpoint/2010/main" val="9151730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hyperlink" Target="https://sc-ctsi.org/about/identity-guideline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search.creativecommons.org/" TargetMode="External"/><Relationship Id="rId3" Type="http://schemas.openxmlformats.org/officeDocument/2006/relationships/hyperlink" Target="https://sc-ctsi.org/about/identity-guidelines" TargetMode="External"/><Relationship Id="rId7" Type="http://schemas.openxmlformats.org/officeDocument/2006/relationships/hyperlink" Target="https://www.flickr.com/search/?text=usc%20health%20science%20campu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norris.usc.libguides.com/c.php?g=293714&amp;p=1956733" TargetMode="External"/><Relationship Id="rId5" Type="http://schemas.openxmlformats.org/officeDocument/2006/relationships/hyperlink" Target="https://pixabay.com/en/" TargetMode="External"/><Relationship Id="rId4" Type="http://schemas.openxmlformats.org/officeDocument/2006/relationships/hyperlink" Target="https://commons.wikimedia.org/wiki/Main_Pag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96235" y="-1"/>
            <a:ext cx="3361765" cy="350008"/>
          </a:xfrm>
          <a:prstGeom prst="rect">
            <a:avLst/>
          </a:prstGeom>
          <a:solidFill>
            <a:srgbClr val="2671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572435" y="769421"/>
            <a:ext cx="3393141" cy="1569660"/>
          </a:xfrm>
          <a:prstGeom prst="rect">
            <a:avLst/>
          </a:prstGeom>
          <a:noFill/>
        </p:spPr>
        <p:txBody>
          <a:bodyPr wrap="square" rtlCol="0">
            <a:spAutoFit/>
          </a:bodyPr>
          <a:lstStyle/>
          <a:p>
            <a:r>
              <a:rPr lang="en-US" sz="4800" b="1" dirty="0">
                <a:solidFill>
                  <a:srgbClr val="777777"/>
                </a:solidFill>
              </a:rPr>
              <a:t>[Main Title of Service]</a:t>
            </a:r>
            <a:endParaRPr lang="en-US" sz="6600" b="1" spc="370" dirty="0">
              <a:solidFill>
                <a:srgbClr val="777777"/>
              </a:solidFill>
            </a:endParaRPr>
          </a:p>
        </p:txBody>
      </p:sp>
      <p:sp>
        <p:nvSpPr>
          <p:cNvPr id="13" name="TextBox 12"/>
          <p:cNvSpPr txBox="1"/>
          <p:nvPr/>
        </p:nvSpPr>
        <p:spPr>
          <a:xfrm>
            <a:off x="279344" y="4983329"/>
            <a:ext cx="4185976" cy="984885"/>
          </a:xfrm>
          <a:prstGeom prst="rect">
            <a:avLst/>
          </a:prstGeom>
          <a:noFill/>
        </p:spPr>
        <p:txBody>
          <a:bodyPr wrap="square" rtlCol="0">
            <a:spAutoFit/>
          </a:bodyPr>
          <a:lstStyle/>
          <a:p>
            <a:r>
              <a:rPr lang="en-US" sz="2200" b="1" dirty="0">
                <a:solidFill>
                  <a:srgbClr val="777777"/>
                </a:solidFill>
              </a:rPr>
              <a:t>[SERVICES AND PROGRAMS PROVIDED]</a:t>
            </a:r>
          </a:p>
          <a:p>
            <a:r>
              <a:rPr lang="en-US" sz="1400" b="1" dirty="0"/>
              <a:t>[Description]</a:t>
            </a:r>
            <a:endParaRPr lang="en-US" sz="1400" dirty="0"/>
          </a:p>
        </p:txBody>
      </p:sp>
      <p:sp>
        <p:nvSpPr>
          <p:cNvPr id="16" name="Rectangle 15"/>
          <p:cNvSpPr/>
          <p:nvPr/>
        </p:nvSpPr>
        <p:spPr>
          <a:xfrm>
            <a:off x="4648200" y="4983329"/>
            <a:ext cx="2209800" cy="4160671"/>
          </a:xfrm>
          <a:prstGeom prst="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4831080" y="5383438"/>
            <a:ext cx="1844040" cy="1338828"/>
          </a:xfrm>
          <a:prstGeom prst="rect">
            <a:avLst/>
          </a:prstGeom>
          <a:noFill/>
        </p:spPr>
        <p:txBody>
          <a:bodyPr wrap="square" rtlCol="0">
            <a:spAutoFit/>
          </a:bodyPr>
          <a:lstStyle/>
          <a:p>
            <a:r>
              <a:rPr lang="en-US" sz="2200" b="1" dirty="0">
                <a:solidFill>
                  <a:schemeClr val="bg1"/>
                </a:solidFill>
              </a:rPr>
              <a:t>[Highlights, contact info]</a:t>
            </a:r>
          </a:p>
          <a:p>
            <a:pPr>
              <a:spcAft>
                <a:spcPts val="600"/>
              </a:spcAft>
            </a:pPr>
            <a:endParaRPr lang="en-US" sz="1600" dirty="0"/>
          </a:p>
          <a:p>
            <a:pPr>
              <a:spcAft>
                <a:spcPts val="600"/>
              </a:spcAft>
            </a:pPr>
            <a:r>
              <a:rPr lang="en-US" sz="1600" dirty="0">
                <a:solidFill>
                  <a:schemeClr val="bg1"/>
                </a:solidFill>
              </a:rPr>
              <a:t>[text]</a:t>
            </a:r>
          </a:p>
        </p:txBody>
      </p:sp>
      <p:sp>
        <p:nvSpPr>
          <p:cNvPr id="19" name="Rectangle 18"/>
          <p:cNvSpPr/>
          <p:nvPr/>
        </p:nvSpPr>
        <p:spPr>
          <a:xfrm>
            <a:off x="4910328" y="5225152"/>
            <a:ext cx="539496" cy="539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C00"/>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428750"/>
            <a:ext cx="3496235" cy="2327181"/>
          </a:xfrm>
          <a:prstGeom prst="rect">
            <a:avLst/>
          </a:prstGeom>
        </p:spPr>
      </p:pic>
      <p:sp>
        <p:nvSpPr>
          <p:cNvPr id="22" name="Rectangle 21"/>
          <p:cNvSpPr/>
          <p:nvPr/>
        </p:nvSpPr>
        <p:spPr>
          <a:xfrm>
            <a:off x="0" y="8339084"/>
            <a:ext cx="4648200" cy="804915"/>
          </a:xfrm>
          <a:prstGeom prst="rect">
            <a:avLst/>
          </a:prstGeom>
          <a:solidFill>
            <a:srgbClr val="267196"/>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3" name="Rectangle 22"/>
          <p:cNvSpPr/>
          <p:nvPr/>
        </p:nvSpPr>
        <p:spPr>
          <a:xfrm>
            <a:off x="21365" y="8392126"/>
            <a:ext cx="4605470" cy="677108"/>
          </a:xfrm>
          <a:prstGeom prst="rect">
            <a:avLst/>
          </a:prstGeom>
        </p:spPr>
        <p:txBody>
          <a:bodyPr wrap="square">
            <a:spAutoFit/>
          </a:bodyPr>
          <a:lstStyle/>
          <a:p>
            <a:r>
              <a:rPr lang="en-US" sz="950" dirty="0">
                <a:solidFill>
                  <a:schemeClr val="bg1"/>
                </a:solidFill>
                <a:latin typeface="Arial" panose="020B0604020202020204" pitchFamily="34" charset="0"/>
                <a:cs typeface="Arial" panose="020B0604020202020204" pitchFamily="34" charset="0"/>
              </a:rPr>
              <a:t>This service was supported by grants UL1TR001855 and UL1TR000130 from the National Center for Advancing Translational Science (NCATS) of the U.S. National Institutes of Health. The content is solely the responsibility of the authors and does not necessarily represent the official views of the National Institutes of Health. </a:t>
            </a:r>
          </a:p>
        </p:txBody>
      </p:sp>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5600" y="50574"/>
            <a:ext cx="3099954" cy="1273799"/>
          </a:xfrm>
          <a:prstGeom prst="rect">
            <a:avLst/>
          </a:prstGeom>
        </p:spPr>
      </p:pic>
      <p:sp>
        <p:nvSpPr>
          <p:cNvPr id="2" name="Rectangle 1"/>
          <p:cNvSpPr/>
          <p:nvPr/>
        </p:nvSpPr>
        <p:spPr>
          <a:xfrm>
            <a:off x="660868" y="3162642"/>
            <a:ext cx="2634686" cy="646331"/>
          </a:xfrm>
          <a:prstGeom prst="rect">
            <a:avLst/>
          </a:prstGeom>
        </p:spPr>
        <p:txBody>
          <a:bodyPr wrap="square">
            <a:spAutoFit/>
          </a:bodyPr>
          <a:lstStyle/>
          <a:p>
            <a:r>
              <a:rPr lang="en-US" dirty="0"/>
              <a:t>[Replace or resize photo as relevant/ desired]</a:t>
            </a:r>
          </a:p>
        </p:txBody>
      </p:sp>
    </p:spTree>
    <p:extLst>
      <p:ext uri="{BB962C8B-B14F-4D97-AF65-F5344CB8AC3E}">
        <p14:creationId xmlns:p14="http://schemas.microsoft.com/office/powerpoint/2010/main" val="4021231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563730" y="-1"/>
            <a:ext cx="3294270" cy="350008"/>
          </a:xfrm>
          <a:prstGeom prst="rect">
            <a:avLst/>
          </a:prstGeom>
          <a:solidFill>
            <a:srgbClr val="2671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704343" y="495094"/>
            <a:ext cx="3361765" cy="2308324"/>
          </a:xfrm>
          <a:prstGeom prst="rect">
            <a:avLst/>
          </a:prstGeom>
          <a:noFill/>
        </p:spPr>
        <p:txBody>
          <a:bodyPr wrap="square" rtlCol="0">
            <a:spAutoFit/>
          </a:bodyPr>
          <a:lstStyle/>
          <a:p>
            <a:r>
              <a:rPr lang="en-US" sz="4800" b="1" dirty="0">
                <a:solidFill>
                  <a:srgbClr val="777777"/>
                </a:solidFill>
              </a:rPr>
              <a:t>Clinical</a:t>
            </a:r>
          </a:p>
          <a:p>
            <a:r>
              <a:rPr lang="en-US" sz="4800" b="1" dirty="0">
                <a:solidFill>
                  <a:srgbClr val="777777"/>
                </a:solidFill>
              </a:rPr>
              <a:t>Research </a:t>
            </a:r>
          </a:p>
          <a:p>
            <a:r>
              <a:rPr lang="en-US" sz="4800" b="1" dirty="0">
                <a:solidFill>
                  <a:srgbClr val="777777"/>
                </a:solidFill>
              </a:rPr>
              <a:t>Support</a:t>
            </a:r>
          </a:p>
        </p:txBody>
      </p:sp>
      <p:sp>
        <p:nvSpPr>
          <p:cNvPr id="13" name="TextBox 12"/>
          <p:cNvSpPr txBox="1"/>
          <p:nvPr/>
        </p:nvSpPr>
        <p:spPr>
          <a:xfrm>
            <a:off x="0" y="4095970"/>
            <a:ext cx="4626835" cy="3230372"/>
          </a:xfrm>
          <a:prstGeom prst="rect">
            <a:avLst/>
          </a:prstGeom>
          <a:noFill/>
        </p:spPr>
        <p:txBody>
          <a:bodyPr wrap="square" rtlCol="0">
            <a:spAutoFit/>
          </a:bodyPr>
          <a:lstStyle/>
          <a:p>
            <a:r>
              <a:rPr lang="en-US" sz="2200" b="1" dirty="0">
                <a:solidFill>
                  <a:srgbClr val="777777"/>
                </a:solidFill>
              </a:rPr>
              <a:t>CRS Services &amp; Programs</a:t>
            </a:r>
          </a:p>
          <a:p>
            <a:pPr marL="874651" marR="697043" indent="-285750" defTabSz="806867">
              <a:lnSpc>
                <a:spcPct val="114300"/>
              </a:lnSpc>
              <a:spcBef>
                <a:spcPts val="724"/>
              </a:spcBef>
              <a:buFont typeface="Arial" panose="020B0604020202020204" pitchFamily="34" charset="0"/>
              <a:buChar char="•"/>
            </a:pPr>
            <a:r>
              <a:rPr lang="en-US" sz="1400" spc="26" dirty="0">
                <a:solidFill>
                  <a:prstClr val="black"/>
                </a:solidFill>
                <a:latin typeface="Calibri" panose="020F0502020204030204" pitchFamily="34" charset="0"/>
                <a:cs typeface="Calibri" panose="020F0502020204030204" pitchFamily="34" charset="0"/>
              </a:rPr>
              <a:t>Help </a:t>
            </a:r>
            <a:r>
              <a:rPr lang="en-US" sz="1400" spc="71" dirty="0">
                <a:solidFill>
                  <a:prstClr val="black"/>
                </a:solidFill>
                <a:latin typeface="Calibri" panose="020F0502020204030204" pitchFamily="34" charset="0"/>
                <a:cs typeface="Calibri" panose="020F0502020204030204" pitchFamily="34" charset="0"/>
              </a:rPr>
              <a:t>with </a:t>
            </a:r>
            <a:r>
              <a:rPr lang="en-US" sz="1400" spc="22" dirty="0">
                <a:solidFill>
                  <a:prstClr val="black"/>
                </a:solidFill>
                <a:latin typeface="Calibri" panose="020F0502020204030204" pitchFamily="34" charset="0"/>
                <a:cs typeface="Calibri" panose="020F0502020204030204" pitchFamily="34" charset="0"/>
              </a:rPr>
              <a:t>general </a:t>
            </a:r>
            <a:r>
              <a:rPr lang="en-US" sz="1400" spc="40" dirty="0">
                <a:solidFill>
                  <a:prstClr val="black"/>
                </a:solidFill>
                <a:latin typeface="Calibri" panose="020F0502020204030204" pitchFamily="34" charset="0"/>
                <a:cs typeface="Calibri" panose="020F0502020204030204" pitchFamily="34" charset="0"/>
              </a:rPr>
              <a:t>inquiries</a:t>
            </a:r>
            <a:r>
              <a:rPr lang="en-US" sz="1400" spc="-212" dirty="0">
                <a:solidFill>
                  <a:prstClr val="black"/>
                </a:solidFill>
                <a:latin typeface="Calibri" panose="020F0502020204030204" pitchFamily="34" charset="0"/>
                <a:cs typeface="Calibri" panose="020F0502020204030204" pitchFamily="34" charset="0"/>
              </a:rPr>
              <a:t> </a:t>
            </a:r>
            <a:r>
              <a:rPr lang="en-US" sz="1400" spc="31" dirty="0">
                <a:solidFill>
                  <a:prstClr val="black"/>
                </a:solidFill>
                <a:latin typeface="Calibri" panose="020F0502020204030204" pitchFamily="34" charset="0"/>
                <a:cs typeface="Calibri" panose="020F0502020204030204" pitchFamily="34" charset="0"/>
              </a:rPr>
              <a:t>regarding  </a:t>
            </a:r>
            <a:r>
              <a:rPr lang="en-US" sz="1400" spc="49" dirty="0">
                <a:solidFill>
                  <a:prstClr val="black"/>
                </a:solidFill>
                <a:latin typeface="Calibri" panose="020F0502020204030204" pitchFamily="34" charset="0"/>
                <a:cs typeface="Calibri" panose="020F0502020204030204" pitchFamily="34" charset="0"/>
              </a:rPr>
              <a:t>clinical </a:t>
            </a:r>
            <a:r>
              <a:rPr lang="en-US" sz="1400" spc="26" dirty="0">
                <a:solidFill>
                  <a:prstClr val="black"/>
                </a:solidFill>
                <a:latin typeface="Calibri" panose="020F0502020204030204" pitchFamily="34" charset="0"/>
                <a:cs typeface="Calibri" panose="020F0502020204030204" pitchFamily="34" charset="0"/>
              </a:rPr>
              <a:t>research</a:t>
            </a:r>
            <a:r>
              <a:rPr lang="en-US" sz="1400" spc="-150" dirty="0">
                <a:solidFill>
                  <a:prstClr val="black"/>
                </a:solidFill>
                <a:latin typeface="Calibri" panose="020F0502020204030204" pitchFamily="34" charset="0"/>
                <a:cs typeface="Calibri" panose="020F0502020204030204" pitchFamily="34" charset="0"/>
              </a:rPr>
              <a:t> </a:t>
            </a:r>
            <a:r>
              <a:rPr lang="en-US" sz="1400" spc="49" dirty="0">
                <a:solidFill>
                  <a:prstClr val="black"/>
                </a:solidFill>
                <a:latin typeface="Calibri" panose="020F0502020204030204" pitchFamily="34" charset="0"/>
                <a:cs typeface="Calibri" panose="020F0502020204030204" pitchFamily="34" charset="0"/>
              </a:rPr>
              <a:t>support</a:t>
            </a:r>
            <a:endParaRPr lang="en-US" sz="1400" dirty="0">
              <a:solidFill>
                <a:prstClr val="black"/>
              </a:solidFill>
              <a:latin typeface="Calibri" panose="020F0502020204030204" pitchFamily="34" charset="0"/>
              <a:cs typeface="Calibri" panose="020F0502020204030204" pitchFamily="34" charset="0"/>
            </a:endParaRPr>
          </a:p>
          <a:p>
            <a:pPr marL="874651" marR="1007463" indent="-285750" defTabSz="806867">
              <a:lnSpc>
                <a:spcPct val="114300"/>
              </a:lnSpc>
              <a:buFont typeface="Arial" panose="020B0604020202020204" pitchFamily="34" charset="0"/>
              <a:buChar char="•"/>
            </a:pPr>
            <a:r>
              <a:rPr lang="en-US" sz="1400" spc="35" dirty="0">
                <a:solidFill>
                  <a:prstClr val="black"/>
                </a:solidFill>
                <a:latin typeface="Calibri" panose="020F0502020204030204" pitchFamily="34" charset="0"/>
                <a:cs typeface="Calibri" panose="020F0502020204030204" pitchFamily="34" charset="0"/>
              </a:rPr>
              <a:t>Study </a:t>
            </a:r>
            <a:r>
              <a:rPr lang="en-US" sz="1400" spc="44" dirty="0">
                <a:solidFill>
                  <a:prstClr val="black"/>
                </a:solidFill>
                <a:latin typeface="Calibri" panose="020F0502020204030204" pitchFamily="34" charset="0"/>
                <a:cs typeface="Calibri" panose="020F0502020204030204" pitchFamily="34" charset="0"/>
              </a:rPr>
              <a:t>coordinators </a:t>
            </a:r>
            <a:r>
              <a:rPr lang="en-US" sz="1400" spc="26" dirty="0">
                <a:solidFill>
                  <a:prstClr val="black"/>
                </a:solidFill>
                <a:latin typeface="Calibri" panose="020F0502020204030204" pitchFamily="34" charset="0"/>
                <a:cs typeface="Calibri" panose="020F0502020204030204" pitchFamily="34" charset="0"/>
              </a:rPr>
              <a:t>and</a:t>
            </a:r>
            <a:r>
              <a:rPr lang="en-US" sz="1400" spc="-163" dirty="0">
                <a:solidFill>
                  <a:prstClr val="black"/>
                </a:solidFill>
                <a:latin typeface="Calibri" panose="020F0502020204030204" pitchFamily="34" charset="0"/>
                <a:cs typeface="Calibri" panose="020F0502020204030204" pitchFamily="34" charset="0"/>
              </a:rPr>
              <a:t> </a:t>
            </a:r>
            <a:r>
              <a:rPr lang="en-US" sz="1400" spc="26" dirty="0">
                <a:solidFill>
                  <a:prstClr val="black"/>
                </a:solidFill>
                <a:latin typeface="Calibri" panose="020F0502020204030204" pitchFamily="34" charset="0"/>
                <a:cs typeface="Calibri" panose="020F0502020204030204" pitchFamily="34" charset="0"/>
              </a:rPr>
              <a:t>research  nurses</a:t>
            </a:r>
            <a:endParaRPr lang="en-US" sz="1400" dirty="0">
              <a:solidFill>
                <a:prstClr val="black"/>
              </a:solidFill>
              <a:latin typeface="Calibri" panose="020F0502020204030204" pitchFamily="34" charset="0"/>
              <a:cs typeface="Calibri" panose="020F0502020204030204" pitchFamily="34" charset="0"/>
            </a:endParaRPr>
          </a:p>
          <a:p>
            <a:pPr marL="874651" marR="1612052" indent="-285750" defTabSz="806867">
              <a:lnSpc>
                <a:spcPct val="114300"/>
              </a:lnSpc>
              <a:buFont typeface="Arial" panose="020B0604020202020204" pitchFamily="34" charset="0"/>
              <a:buChar char="•"/>
            </a:pPr>
            <a:r>
              <a:rPr lang="en-US" sz="1400" spc="31" dirty="0">
                <a:solidFill>
                  <a:prstClr val="black"/>
                </a:solidFill>
                <a:latin typeface="Calibri" panose="020F0502020204030204" pitchFamily="34" charset="0"/>
                <a:cs typeface="Calibri" panose="020F0502020204030204" pitchFamily="34" charset="0"/>
              </a:rPr>
              <a:t>Clinical Trials </a:t>
            </a:r>
            <a:r>
              <a:rPr lang="en-US" sz="1400" spc="40" dirty="0">
                <a:solidFill>
                  <a:prstClr val="black"/>
                </a:solidFill>
                <a:latin typeface="Calibri" panose="020F0502020204030204" pitchFamily="34" charset="0"/>
                <a:cs typeface="Calibri" panose="020F0502020204030204" pitchFamily="34" charset="0"/>
              </a:rPr>
              <a:t>Unit </a:t>
            </a:r>
          </a:p>
          <a:p>
            <a:pPr marL="874651" marR="1612052" indent="-285750" defTabSz="806867">
              <a:lnSpc>
                <a:spcPct val="114300"/>
              </a:lnSpc>
              <a:buFont typeface="Arial" panose="020B0604020202020204" pitchFamily="34" charset="0"/>
              <a:buChar char="•"/>
            </a:pPr>
            <a:r>
              <a:rPr lang="en-US" sz="1400" spc="44" dirty="0">
                <a:solidFill>
                  <a:prstClr val="black"/>
                </a:solidFill>
                <a:latin typeface="Calibri" panose="020F0502020204030204" pitchFamily="34" charset="0"/>
                <a:cs typeface="Calibri" panose="020F0502020204030204" pitchFamily="34" charset="0"/>
              </a:rPr>
              <a:t>Recruitment </a:t>
            </a:r>
            <a:r>
              <a:rPr lang="en-US" sz="1400" spc="49" dirty="0">
                <a:solidFill>
                  <a:prstClr val="black"/>
                </a:solidFill>
                <a:latin typeface="Calibri" panose="020F0502020204030204" pitchFamily="34" charset="0"/>
                <a:cs typeface="Calibri" panose="020F0502020204030204" pitchFamily="34" charset="0"/>
              </a:rPr>
              <a:t>support </a:t>
            </a:r>
          </a:p>
          <a:p>
            <a:pPr marL="874651" marR="1612052" indent="-285750" defTabSz="806867">
              <a:lnSpc>
                <a:spcPct val="114300"/>
              </a:lnSpc>
              <a:buFont typeface="Arial" panose="020B0604020202020204" pitchFamily="34" charset="0"/>
              <a:buChar char="•"/>
            </a:pPr>
            <a:r>
              <a:rPr lang="en-US" sz="1400" spc="35" dirty="0">
                <a:solidFill>
                  <a:prstClr val="black"/>
                </a:solidFill>
                <a:latin typeface="Calibri" panose="020F0502020204030204" pitchFamily="34" charset="0"/>
                <a:cs typeface="Calibri" panose="020F0502020204030204" pitchFamily="34" charset="0"/>
              </a:rPr>
              <a:t>Budgeting </a:t>
            </a:r>
            <a:r>
              <a:rPr lang="en-US" sz="1400" spc="26" dirty="0">
                <a:solidFill>
                  <a:prstClr val="black"/>
                </a:solidFill>
                <a:latin typeface="Calibri" panose="020F0502020204030204" pitchFamily="34" charset="0"/>
                <a:cs typeface="Calibri" panose="020F0502020204030204" pitchFamily="34" charset="0"/>
              </a:rPr>
              <a:t>and</a:t>
            </a:r>
            <a:r>
              <a:rPr lang="en-US" sz="1400" spc="-88" dirty="0">
                <a:solidFill>
                  <a:prstClr val="black"/>
                </a:solidFill>
                <a:latin typeface="Calibri" panose="020F0502020204030204" pitchFamily="34" charset="0"/>
                <a:cs typeface="Calibri" panose="020F0502020204030204" pitchFamily="34" charset="0"/>
              </a:rPr>
              <a:t> </a:t>
            </a:r>
            <a:r>
              <a:rPr lang="en-US" sz="1400" spc="53" dirty="0">
                <a:solidFill>
                  <a:prstClr val="black"/>
                </a:solidFill>
                <a:latin typeface="Calibri" panose="020F0502020204030204" pitchFamily="34" charset="0"/>
                <a:cs typeface="Calibri" panose="020F0502020204030204" pitchFamily="34" charset="0"/>
              </a:rPr>
              <a:t>contracts </a:t>
            </a:r>
          </a:p>
          <a:p>
            <a:pPr marL="874651" marR="1612052" indent="-285750" defTabSz="806867">
              <a:lnSpc>
                <a:spcPct val="114300"/>
              </a:lnSpc>
              <a:buFont typeface="Arial" panose="020B0604020202020204" pitchFamily="34" charset="0"/>
              <a:buChar char="•"/>
            </a:pPr>
            <a:r>
              <a:rPr lang="en-US" sz="1400" spc="31" dirty="0">
                <a:solidFill>
                  <a:prstClr val="black"/>
                </a:solidFill>
                <a:latin typeface="Calibri" panose="020F0502020204030204" pitchFamily="34" charset="0"/>
                <a:cs typeface="Calibri" panose="020F0502020204030204" pitchFamily="34" charset="0"/>
              </a:rPr>
              <a:t>Regulatory </a:t>
            </a:r>
            <a:r>
              <a:rPr lang="en-US" sz="1400" spc="49" dirty="0">
                <a:solidFill>
                  <a:prstClr val="black"/>
                </a:solidFill>
                <a:latin typeface="Calibri" panose="020F0502020204030204" pitchFamily="34" charset="0"/>
                <a:cs typeface="Calibri" panose="020F0502020204030204" pitchFamily="34" charset="0"/>
              </a:rPr>
              <a:t>support </a:t>
            </a:r>
          </a:p>
          <a:p>
            <a:pPr marL="874651" marR="1612052" indent="-285750" defTabSz="806867">
              <a:lnSpc>
                <a:spcPct val="114300"/>
              </a:lnSpc>
              <a:buFont typeface="Arial" panose="020B0604020202020204" pitchFamily="34" charset="0"/>
              <a:buChar char="•"/>
            </a:pPr>
            <a:r>
              <a:rPr lang="en-US" sz="1400" spc="49" dirty="0">
                <a:solidFill>
                  <a:prstClr val="black"/>
                </a:solidFill>
                <a:latin typeface="Calibri" panose="020F0502020204030204" pitchFamily="34" charset="0"/>
                <a:cs typeface="Calibri" panose="020F0502020204030204" pitchFamily="34" charset="0"/>
              </a:rPr>
              <a:t>Scientific </a:t>
            </a:r>
            <a:r>
              <a:rPr lang="en-US" sz="1400" spc="31" dirty="0">
                <a:solidFill>
                  <a:prstClr val="black"/>
                </a:solidFill>
                <a:latin typeface="Calibri" panose="020F0502020204030204" pitchFamily="34" charset="0"/>
                <a:cs typeface="Calibri" panose="020F0502020204030204" pitchFamily="34" charset="0"/>
              </a:rPr>
              <a:t>review </a:t>
            </a:r>
          </a:p>
          <a:p>
            <a:pPr marL="874651" marR="1612052" indent="-285750" defTabSz="806867">
              <a:lnSpc>
                <a:spcPct val="114300"/>
              </a:lnSpc>
              <a:buFont typeface="Arial" panose="020B0604020202020204" pitchFamily="34" charset="0"/>
              <a:buChar char="•"/>
            </a:pPr>
            <a:r>
              <a:rPr lang="en-US" sz="1400" spc="26" dirty="0">
                <a:solidFill>
                  <a:prstClr val="black"/>
                </a:solidFill>
                <a:latin typeface="Calibri" panose="020F0502020204030204" pitchFamily="34" charset="0"/>
                <a:cs typeface="Calibri" panose="020F0502020204030204" pitchFamily="34" charset="0"/>
              </a:rPr>
              <a:t>Voucher</a:t>
            </a:r>
            <a:r>
              <a:rPr lang="en-US" sz="1400" spc="-88" dirty="0">
                <a:solidFill>
                  <a:prstClr val="black"/>
                </a:solidFill>
                <a:latin typeface="Calibri" panose="020F0502020204030204" pitchFamily="34" charset="0"/>
                <a:cs typeface="Calibri" panose="020F0502020204030204" pitchFamily="34" charset="0"/>
              </a:rPr>
              <a:t> </a:t>
            </a:r>
            <a:r>
              <a:rPr lang="en-US" sz="1400" spc="44" dirty="0">
                <a:solidFill>
                  <a:prstClr val="black"/>
                </a:solidFill>
                <a:latin typeface="Calibri" panose="020F0502020204030204" pitchFamily="34" charset="0"/>
                <a:cs typeface="Calibri" panose="020F0502020204030204" pitchFamily="34" charset="0"/>
              </a:rPr>
              <a:t>program</a:t>
            </a:r>
            <a:endParaRPr lang="en-US" sz="1400" dirty="0">
              <a:solidFill>
                <a:prstClr val="black"/>
              </a:solidFill>
              <a:latin typeface="Calibri" panose="020F0502020204030204" pitchFamily="34" charset="0"/>
              <a:cs typeface="Calibri" panose="020F0502020204030204" pitchFamily="34" charset="0"/>
            </a:endParaRPr>
          </a:p>
          <a:p>
            <a:pPr marL="874651" indent="-285750" defTabSz="806867">
              <a:spcBef>
                <a:spcPts val="265"/>
              </a:spcBef>
              <a:buFont typeface="Arial" panose="020B0604020202020204" pitchFamily="34" charset="0"/>
              <a:buChar char="•"/>
            </a:pPr>
            <a:r>
              <a:rPr lang="en-US" sz="1400" spc="31" dirty="0">
                <a:solidFill>
                  <a:prstClr val="black"/>
                </a:solidFill>
                <a:latin typeface="Calibri" panose="020F0502020204030204" pitchFamily="34" charset="0"/>
                <a:cs typeface="Calibri" panose="020F0502020204030204" pitchFamily="34" charset="0"/>
              </a:rPr>
              <a:t>Trial </a:t>
            </a:r>
            <a:r>
              <a:rPr lang="en-US" sz="1400" spc="44" dirty="0">
                <a:solidFill>
                  <a:prstClr val="black"/>
                </a:solidFill>
                <a:latin typeface="Calibri" panose="020F0502020204030204" pitchFamily="34" charset="0"/>
                <a:cs typeface="Calibri" panose="020F0502020204030204" pitchFamily="34" charset="0"/>
              </a:rPr>
              <a:t>Innovation</a:t>
            </a:r>
            <a:r>
              <a:rPr lang="en-US" sz="1400" spc="-119" dirty="0">
                <a:solidFill>
                  <a:prstClr val="black"/>
                </a:solidFill>
                <a:latin typeface="Calibri" panose="020F0502020204030204" pitchFamily="34" charset="0"/>
                <a:cs typeface="Calibri" panose="020F0502020204030204" pitchFamily="34" charset="0"/>
              </a:rPr>
              <a:t> </a:t>
            </a:r>
            <a:r>
              <a:rPr lang="en-US" sz="1400" spc="44" dirty="0">
                <a:solidFill>
                  <a:prstClr val="black"/>
                </a:solidFill>
                <a:latin typeface="Calibri" panose="020F0502020204030204" pitchFamily="34" charset="0"/>
                <a:cs typeface="Calibri" panose="020F0502020204030204" pitchFamily="34" charset="0"/>
              </a:rPr>
              <a:t>Network</a:t>
            </a:r>
            <a:endParaRPr lang="en-US" sz="1400" dirty="0">
              <a:solidFill>
                <a:prstClr val="black"/>
              </a:solidFill>
              <a:latin typeface="Calibri" panose="020F0502020204030204" pitchFamily="34" charset="0"/>
              <a:cs typeface="Calibri" panose="020F0502020204030204" pitchFamily="34" charset="0"/>
            </a:endParaRPr>
          </a:p>
        </p:txBody>
      </p:sp>
      <p:sp>
        <p:nvSpPr>
          <p:cNvPr id="16" name="Rectangle 15"/>
          <p:cNvSpPr/>
          <p:nvPr/>
        </p:nvSpPr>
        <p:spPr>
          <a:xfrm>
            <a:off x="4648200" y="4983329"/>
            <a:ext cx="2209800" cy="4160671"/>
          </a:xfrm>
          <a:prstGeom prst="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4831080" y="5383438"/>
            <a:ext cx="1844040" cy="3431709"/>
          </a:xfrm>
          <a:prstGeom prst="rect">
            <a:avLst/>
          </a:prstGeom>
          <a:noFill/>
        </p:spPr>
        <p:txBody>
          <a:bodyPr wrap="square" rtlCol="0">
            <a:spAutoFit/>
          </a:bodyPr>
          <a:lstStyle/>
          <a:p>
            <a:r>
              <a:rPr lang="en-US" b="1" dirty="0">
                <a:solidFill>
                  <a:schemeClr val="bg1"/>
                </a:solidFill>
              </a:rPr>
              <a:t>Have a question about your study? Contact Us!</a:t>
            </a:r>
          </a:p>
          <a:p>
            <a:pPr>
              <a:spcAft>
                <a:spcPts val="600"/>
              </a:spcAft>
            </a:pPr>
            <a:endParaRPr lang="en-US" sz="1000" dirty="0"/>
          </a:p>
          <a:p>
            <a:r>
              <a:rPr lang="en-US" sz="1000" b="1" dirty="0">
                <a:solidFill>
                  <a:schemeClr val="bg1"/>
                </a:solidFill>
              </a:rPr>
              <a:t>April W. Armstrong, MD, MPH</a:t>
            </a:r>
            <a:br>
              <a:rPr lang="en-US" sz="1000" dirty="0">
                <a:solidFill>
                  <a:schemeClr val="bg1"/>
                </a:solidFill>
              </a:rPr>
            </a:br>
            <a:r>
              <a:rPr lang="en-US" sz="1000" dirty="0">
                <a:solidFill>
                  <a:schemeClr val="bg1"/>
                </a:solidFill>
              </a:rPr>
              <a:t>Associate Dean for Clinical Research</a:t>
            </a:r>
            <a:br>
              <a:rPr lang="en-US" sz="1000" dirty="0">
                <a:solidFill>
                  <a:schemeClr val="bg1"/>
                </a:solidFill>
              </a:rPr>
            </a:br>
            <a:r>
              <a:rPr lang="en-US" sz="1000" dirty="0">
                <a:solidFill>
                  <a:schemeClr val="bg1"/>
                </a:solidFill>
              </a:rPr>
              <a:t>Director of Clinical Research Support, SC CTSI </a:t>
            </a:r>
          </a:p>
          <a:p>
            <a:endParaRPr lang="en-US" sz="1000" dirty="0">
              <a:solidFill>
                <a:schemeClr val="bg1"/>
              </a:solidFill>
              <a:effectLst/>
            </a:endParaRPr>
          </a:p>
          <a:p>
            <a:r>
              <a:rPr lang="en-US" sz="1000" b="1" dirty="0">
                <a:solidFill>
                  <a:schemeClr val="bg1"/>
                </a:solidFill>
              </a:rPr>
              <a:t>Nicki </a:t>
            </a:r>
            <a:r>
              <a:rPr lang="en-US" sz="1000" b="1" dirty="0" err="1">
                <a:solidFill>
                  <a:schemeClr val="bg1"/>
                </a:solidFill>
              </a:rPr>
              <a:t>Karimipour</a:t>
            </a:r>
            <a:r>
              <a:rPr lang="en-US" sz="1000" b="1" dirty="0">
                <a:solidFill>
                  <a:schemeClr val="bg1"/>
                </a:solidFill>
              </a:rPr>
              <a:t>, PhD</a:t>
            </a:r>
            <a:br>
              <a:rPr lang="en-US" sz="1000" dirty="0">
                <a:solidFill>
                  <a:schemeClr val="bg1"/>
                </a:solidFill>
              </a:rPr>
            </a:br>
            <a:r>
              <a:rPr lang="en-US" sz="1000" dirty="0">
                <a:solidFill>
                  <a:schemeClr val="bg1"/>
                </a:solidFill>
              </a:rPr>
              <a:t>Clinical Research Support Program Manager </a:t>
            </a:r>
          </a:p>
          <a:p>
            <a:r>
              <a:rPr lang="en-US" sz="1000" dirty="0">
                <a:solidFill>
                  <a:schemeClr val="bg1"/>
                </a:solidFill>
              </a:rPr>
              <a:t>(323) 442-1280 Nicki.Karimipour@med.usc.edu </a:t>
            </a:r>
          </a:p>
          <a:p>
            <a:endParaRPr lang="en-US" sz="1000" dirty="0">
              <a:solidFill>
                <a:schemeClr val="bg1"/>
              </a:solidFill>
            </a:endParaRPr>
          </a:p>
          <a:p>
            <a:r>
              <a:rPr lang="en-US" sz="1000" dirty="0">
                <a:solidFill>
                  <a:schemeClr val="bg1"/>
                </a:solidFill>
              </a:rPr>
              <a:t>sc-ctsi.org/clinical</a:t>
            </a:r>
          </a:p>
        </p:txBody>
      </p:sp>
      <p:sp>
        <p:nvSpPr>
          <p:cNvPr id="19" name="Rectangle 18"/>
          <p:cNvSpPr/>
          <p:nvPr/>
        </p:nvSpPr>
        <p:spPr>
          <a:xfrm>
            <a:off x="4910328" y="5225152"/>
            <a:ext cx="539496" cy="539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C00"/>
              </a:solidFill>
            </a:endParaRPr>
          </a:p>
        </p:txBody>
      </p:sp>
      <p:sp>
        <p:nvSpPr>
          <p:cNvPr id="22" name="Rectangle 21"/>
          <p:cNvSpPr/>
          <p:nvPr/>
        </p:nvSpPr>
        <p:spPr>
          <a:xfrm>
            <a:off x="0" y="8339084"/>
            <a:ext cx="4648200" cy="804915"/>
          </a:xfrm>
          <a:prstGeom prst="rect">
            <a:avLst/>
          </a:prstGeom>
          <a:solidFill>
            <a:srgbClr val="267196"/>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3" name="Rectangle 22"/>
          <p:cNvSpPr/>
          <p:nvPr/>
        </p:nvSpPr>
        <p:spPr>
          <a:xfrm>
            <a:off x="21365" y="8392126"/>
            <a:ext cx="4605470" cy="677108"/>
          </a:xfrm>
          <a:prstGeom prst="rect">
            <a:avLst/>
          </a:prstGeom>
        </p:spPr>
        <p:txBody>
          <a:bodyPr wrap="square">
            <a:spAutoFit/>
          </a:bodyPr>
          <a:lstStyle/>
          <a:p>
            <a:r>
              <a:rPr lang="en-US" sz="950" dirty="0">
                <a:solidFill>
                  <a:schemeClr val="bg1"/>
                </a:solidFill>
                <a:latin typeface="Arial" panose="020B0604020202020204" pitchFamily="34" charset="0"/>
                <a:cs typeface="Arial" panose="020B0604020202020204" pitchFamily="34" charset="0"/>
              </a:rPr>
              <a:t>This service was supported by grants UL1TR001855 and UL1TR000130 from the National Center for Advancing Translational Science (NCATS) of the U.S. National Institutes of Health. The content is solely the responsibility of the authors and does not necessarily represent the official views of the National Institutes of Health. </a:t>
            </a:r>
          </a:p>
        </p:txBody>
      </p:sp>
      <p:sp>
        <p:nvSpPr>
          <p:cNvPr id="2" name="TextBox 1">
            <a:extLst>
              <a:ext uri="{FF2B5EF4-FFF2-40B4-BE49-F238E27FC236}">
                <a16:creationId xmlns:a16="http://schemas.microsoft.com/office/drawing/2014/main" id="{64639E85-AC70-AF42-BAB1-E4F93A01B414}"/>
              </a:ext>
            </a:extLst>
          </p:cNvPr>
          <p:cNvSpPr txBox="1"/>
          <p:nvPr/>
        </p:nvSpPr>
        <p:spPr>
          <a:xfrm>
            <a:off x="3704343" y="2782084"/>
            <a:ext cx="2993244" cy="923330"/>
          </a:xfrm>
          <a:prstGeom prst="rect">
            <a:avLst/>
          </a:prstGeom>
          <a:noFill/>
        </p:spPr>
        <p:txBody>
          <a:bodyPr wrap="square" rtlCol="0">
            <a:spAutoFit/>
          </a:bodyPr>
          <a:lstStyle/>
          <a:p>
            <a:r>
              <a:rPr lang="en-US" b="1" dirty="0"/>
              <a:t>Investigator’s Single Stop for Accessing Services for Non-Cancer Clinical Trials</a:t>
            </a:r>
          </a:p>
        </p:txBody>
      </p:sp>
      <p:sp>
        <p:nvSpPr>
          <p:cNvPr id="14" name="TextBox 13">
            <a:extLst>
              <a:ext uri="{FF2B5EF4-FFF2-40B4-BE49-F238E27FC236}">
                <a16:creationId xmlns:a16="http://schemas.microsoft.com/office/drawing/2014/main" id="{A4F2FE24-C411-DA4E-B425-76E30CA3634C}"/>
              </a:ext>
            </a:extLst>
          </p:cNvPr>
          <p:cNvSpPr txBox="1"/>
          <p:nvPr/>
        </p:nvSpPr>
        <p:spPr>
          <a:xfrm>
            <a:off x="21365" y="7325390"/>
            <a:ext cx="4605471" cy="769441"/>
          </a:xfrm>
          <a:prstGeom prst="rect">
            <a:avLst/>
          </a:prstGeom>
          <a:noFill/>
        </p:spPr>
        <p:txBody>
          <a:bodyPr wrap="square" rtlCol="0">
            <a:spAutoFit/>
          </a:bodyPr>
          <a:lstStyle/>
          <a:p>
            <a:pPr algn="ctr"/>
            <a:r>
              <a:rPr lang="en-US" sz="2200" b="1" i="1" dirty="0">
                <a:solidFill>
                  <a:srgbClr val="777777"/>
                </a:solidFill>
              </a:rPr>
              <a:t>We offer quality support for every phase of a study</a:t>
            </a:r>
          </a:p>
        </p:txBody>
      </p:sp>
      <p:pic>
        <p:nvPicPr>
          <p:cNvPr id="6" name="Picture 5">
            <a:extLst>
              <a:ext uri="{FF2B5EF4-FFF2-40B4-BE49-F238E27FC236}">
                <a16:creationId xmlns:a16="http://schemas.microsoft.com/office/drawing/2014/main" id="{0D85855F-BFDC-A349-B8BD-7C8D681A6AB2}"/>
              </a:ext>
            </a:extLst>
          </p:cNvPr>
          <p:cNvPicPr>
            <a:picLocks noChangeAspect="1"/>
          </p:cNvPicPr>
          <p:nvPr/>
        </p:nvPicPr>
        <p:blipFill rotWithShape="1">
          <a:blip r:embed="rId3"/>
          <a:srcRect t="3895" r="5635" b="4290"/>
          <a:stretch/>
        </p:blipFill>
        <p:spPr>
          <a:xfrm>
            <a:off x="602298" y="1428750"/>
            <a:ext cx="2286558" cy="2600755"/>
          </a:xfrm>
          <a:prstGeom prst="rect">
            <a:avLst/>
          </a:prstGeom>
        </p:spPr>
      </p:pic>
      <p:pic>
        <p:nvPicPr>
          <p:cNvPr id="15" name="Picture 2" descr="https://sc-ctsi.org/uploads/news-events/Acronym+Tagline_Transparent_PN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65" y="-34544"/>
            <a:ext cx="3542365" cy="1341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1847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Minimum Requirements</a:t>
            </a:r>
          </a:p>
        </p:txBody>
      </p:sp>
      <p:sp>
        <p:nvSpPr>
          <p:cNvPr id="3" name="Content Placeholder 2"/>
          <p:cNvSpPr>
            <a:spLocks noGrp="1"/>
          </p:cNvSpPr>
          <p:nvPr>
            <p:ph idx="1"/>
          </p:nvPr>
        </p:nvSpPr>
        <p:spPr/>
        <p:txBody>
          <a:bodyPr/>
          <a:lstStyle/>
          <a:p>
            <a:r>
              <a:rPr lang="en-US" dirty="0"/>
              <a:t>Color Schemes – follow </a:t>
            </a:r>
            <a:r>
              <a:rPr lang="en-US" dirty="0">
                <a:hlinkClick r:id="rId3"/>
              </a:rPr>
              <a:t>SC CTSI Identity guidelines</a:t>
            </a:r>
            <a:endParaRPr lang="en-US" dirty="0"/>
          </a:p>
          <a:p>
            <a:r>
              <a:rPr lang="en-US" dirty="0"/>
              <a:t>Fonts – choose consistent font for main titles and text (2 max)</a:t>
            </a:r>
          </a:p>
          <a:p>
            <a:r>
              <a:rPr lang="en-US" dirty="0"/>
              <a:t>Layout – place logo at top and acknowledgment language at bottom</a:t>
            </a:r>
          </a:p>
        </p:txBody>
      </p:sp>
    </p:spTree>
    <p:extLst>
      <p:ext uri="{BB962C8B-B14F-4D97-AF65-F5344CB8AC3E}">
        <p14:creationId xmlns:p14="http://schemas.microsoft.com/office/powerpoint/2010/main" val="338697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5" y="621793"/>
            <a:ext cx="5915025" cy="658367"/>
          </a:xfrm>
        </p:spPr>
        <p:txBody>
          <a:bodyPr/>
          <a:lstStyle/>
          <a:p>
            <a:r>
              <a:rPr lang="en-US" dirty="0"/>
              <a:t>Recommendations</a:t>
            </a:r>
          </a:p>
        </p:txBody>
      </p:sp>
      <p:sp>
        <p:nvSpPr>
          <p:cNvPr id="3" name="Content Placeholder 2"/>
          <p:cNvSpPr>
            <a:spLocks noGrp="1"/>
          </p:cNvSpPr>
          <p:nvPr>
            <p:ph idx="1"/>
          </p:nvPr>
        </p:nvSpPr>
        <p:spPr>
          <a:xfrm>
            <a:off x="471485" y="1804416"/>
            <a:ext cx="5915025" cy="6656832"/>
          </a:xfrm>
        </p:spPr>
        <p:txBody>
          <a:bodyPr>
            <a:normAutofit fontScale="92500" lnSpcReduction="10000"/>
          </a:bodyPr>
          <a:lstStyle/>
          <a:p>
            <a:r>
              <a:rPr lang="en-US" dirty="0"/>
              <a:t>Color schemes – use up to 3 different colors per flyer. Hyperlinks can be blue (you can format the color separately)</a:t>
            </a:r>
          </a:p>
          <a:p>
            <a:pPr lvl="1"/>
            <a:r>
              <a:rPr lang="en-US" dirty="0"/>
              <a:t>Consult </a:t>
            </a:r>
            <a:r>
              <a:rPr lang="en-US" dirty="0">
                <a:hlinkClick r:id="rId3"/>
              </a:rPr>
              <a:t>Identity Guidelines</a:t>
            </a:r>
            <a:r>
              <a:rPr lang="en-US" dirty="0"/>
              <a:t> for more information</a:t>
            </a:r>
          </a:p>
          <a:p>
            <a:r>
              <a:rPr lang="en-US" dirty="0"/>
              <a:t>Fonts – Calibri or Arial, no more than 2-3 sizes</a:t>
            </a:r>
          </a:p>
          <a:p>
            <a:pPr lvl="1"/>
            <a:r>
              <a:rPr lang="en-US" dirty="0"/>
              <a:t>If adapting from a flyer, use same font as font on flyer</a:t>
            </a:r>
          </a:p>
          <a:p>
            <a:r>
              <a:rPr lang="en-US" dirty="0"/>
              <a:t>Spacing – use consistent spacing throughout</a:t>
            </a:r>
          </a:p>
          <a:p>
            <a:r>
              <a:rPr lang="en-US" dirty="0"/>
              <a:t>In general, keep content to a minimum. Link to more information if needed.</a:t>
            </a:r>
          </a:p>
          <a:p>
            <a:pPr lvl="1"/>
            <a:r>
              <a:rPr lang="en-US" dirty="0"/>
              <a:t>You can hyperlink different elements (e.g. SC CTSI image logo to SC CTSI website)</a:t>
            </a:r>
          </a:p>
          <a:p>
            <a:r>
              <a:rPr lang="en-US" dirty="0"/>
              <a:t>Use no more than 3 lines for the title</a:t>
            </a:r>
          </a:p>
          <a:p>
            <a:r>
              <a:rPr lang="en-US" dirty="0"/>
              <a:t>Convey main ideas like purpose, target audience, how to get more info.</a:t>
            </a:r>
          </a:p>
          <a:p>
            <a:r>
              <a:rPr lang="en-US" dirty="0"/>
              <a:t>Summarize content using 3-4 bullet points max, 1 sentence per bullet point.</a:t>
            </a:r>
          </a:p>
          <a:p>
            <a:r>
              <a:rPr lang="en-US" dirty="0"/>
              <a:t>Photos must be fair use/copyright free. Resources include:</a:t>
            </a:r>
          </a:p>
          <a:p>
            <a:pPr lvl="1"/>
            <a:r>
              <a:rPr lang="en-US" dirty="0"/>
              <a:t>Your own photos</a:t>
            </a:r>
          </a:p>
          <a:p>
            <a:pPr lvl="1"/>
            <a:r>
              <a:rPr lang="en-US" dirty="0">
                <a:hlinkClick r:id="rId4"/>
              </a:rPr>
              <a:t>Wikimedia commons</a:t>
            </a:r>
            <a:endParaRPr lang="en-US" dirty="0"/>
          </a:p>
          <a:p>
            <a:pPr lvl="1"/>
            <a:r>
              <a:rPr lang="en-US" dirty="0" err="1">
                <a:hlinkClick r:id="rId5"/>
              </a:rPr>
              <a:t>Pixibay</a:t>
            </a:r>
            <a:endParaRPr lang="en-US" dirty="0"/>
          </a:p>
          <a:p>
            <a:pPr lvl="1"/>
            <a:r>
              <a:rPr lang="en-US" dirty="0">
                <a:hlinkClick r:id="rId6"/>
              </a:rPr>
              <a:t>Norris library</a:t>
            </a:r>
            <a:endParaRPr lang="en-US" dirty="0"/>
          </a:p>
          <a:p>
            <a:pPr lvl="1"/>
            <a:r>
              <a:rPr lang="en-US" dirty="0">
                <a:hlinkClick r:id="rId7"/>
              </a:rPr>
              <a:t>Flickr</a:t>
            </a:r>
            <a:endParaRPr lang="en-US" dirty="0"/>
          </a:p>
          <a:p>
            <a:pPr lvl="1"/>
            <a:r>
              <a:rPr lang="en-US" dirty="0">
                <a:hlinkClick r:id="rId8"/>
              </a:rPr>
              <a:t>Creative Commons</a:t>
            </a:r>
            <a:endParaRPr lang="en-US" dirty="0"/>
          </a:p>
        </p:txBody>
      </p:sp>
    </p:spTree>
    <p:extLst>
      <p:ext uri="{BB962C8B-B14F-4D97-AF65-F5344CB8AC3E}">
        <p14:creationId xmlns:p14="http://schemas.microsoft.com/office/powerpoint/2010/main" val="1063322381"/>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95355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271</TotalTime>
  <Words>422</Words>
  <Application>Microsoft Macintosh PowerPoint</Application>
  <PresentationFormat>On-screen Show (4:3)</PresentationFormat>
  <Paragraphs>62</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Minimum Requirements</vt:lpstr>
      <vt:lpstr>Recommendations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Le, Namquyen</cp:lastModifiedBy>
  <cp:revision>50</cp:revision>
  <cp:lastPrinted>2016-11-02T21:45:39Z</cp:lastPrinted>
  <dcterms:created xsi:type="dcterms:W3CDTF">2016-11-02T21:01:19Z</dcterms:created>
  <dcterms:modified xsi:type="dcterms:W3CDTF">2018-10-19T16:31:47Z</dcterms:modified>
</cp:coreProperties>
</file>